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93" r:id="rId18"/>
    <p:sldId id="274" r:id="rId19"/>
    <p:sldId id="278" r:id="rId20"/>
    <p:sldId id="280" r:id="rId21"/>
    <p:sldId id="281" r:id="rId22"/>
    <p:sldId id="282" r:id="rId23"/>
    <p:sldId id="284" r:id="rId24"/>
    <p:sldId id="283" r:id="rId25"/>
    <p:sldId id="285" r:id="rId26"/>
    <p:sldId id="287" r:id="rId27"/>
    <p:sldId id="288" r:id="rId28"/>
    <p:sldId id="289" r:id="rId29"/>
    <p:sldId id="291" r:id="rId30"/>
    <p:sldId id="29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882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4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7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6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4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0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3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7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4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4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4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4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C657-52F6-4B18-A2DC-44D692379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29" y="751569"/>
            <a:ext cx="11306628" cy="1657803"/>
          </a:xfrm>
        </p:spPr>
        <p:txBody>
          <a:bodyPr>
            <a:noAutofit/>
          </a:bodyPr>
          <a:lstStyle/>
          <a:p>
            <a:r>
              <a:rPr lang="en-GB" sz="4000" dirty="0"/>
              <a:t>Zapošljivost </a:t>
            </a:r>
            <a:r>
              <a:rPr lang="en-GB" sz="4000" dirty="0" err="1"/>
              <a:t>osoba</a:t>
            </a:r>
            <a:r>
              <a:rPr lang="en-GB" sz="4000" dirty="0"/>
              <a:t> </a:t>
            </a:r>
            <a:r>
              <a:rPr lang="en-GB" sz="4000" dirty="0" smtClean="0"/>
              <a:t>s </a:t>
            </a:r>
            <a:r>
              <a:rPr lang="en-GB" sz="4000" dirty="0" err="1"/>
              <a:t>poremećajem</a:t>
            </a:r>
            <a:r>
              <a:rPr lang="en-GB" sz="4000" dirty="0"/>
              <a:t> </a:t>
            </a:r>
            <a:r>
              <a:rPr lang="en-GB" sz="4000" dirty="0" err="1" smtClean="0"/>
              <a:t>iz</a:t>
            </a:r>
            <a:r>
              <a:rPr lang="en-GB" sz="4000" dirty="0" smtClean="0"/>
              <a:t> </a:t>
            </a:r>
            <a:r>
              <a:rPr lang="en-GB" sz="4000" dirty="0" err="1"/>
              <a:t>spektra</a:t>
            </a:r>
            <a:r>
              <a:rPr lang="en-GB" sz="4000" dirty="0"/>
              <a:t> </a:t>
            </a:r>
            <a:r>
              <a:rPr lang="en-GB" sz="4000" dirty="0" err="1"/>
              <a:t>autizma</a:t>
            </a:r>
            <a:r>
              <a:rPr lang="en-GB" sz="4000" dirty="0"/>
              <a:t> </a:t>
            </a:r>
            <a:br>
              <a:rPr lang="en-GB" sz="4000" dirty="0"/>
            </a:br>
            <a:r>
              <a:rPr lang="en-GB" sz="4000" dirty="0"/>
              <a:t>s </a:t>
            </a:r>
            <a:r>
              <a:rPr lang="en-GB" sz="4000" dirty="0" err="1"/>
              <a:t>osvrtom</a:t>
            </a:r>
            <a:r>
              <a:rPr lang="en-GB" sz="4000" dirty="0"/>
              <a:t> </a:t>
            </a:r>
            <a:r>
              <a:rPr lang="en-GB" sz="4000" dirty="0" err="1"/>
              <a:t>na</a:t>
            </a:r>
            <a:r>
              <a:rPr lang="en-GB" sz="4000" dirty="0"/>
              <a:t> </a:t>
            </a:r>
            <a:r>
              <a:rPr lang="en-GB" sz="4000" dirty="0" err="1"/>
              <a:t>Republiku</a:t>
            </a:r>
            <a:r>
              <a:rPr lang="en-GB" sz="4000" dirty="0"/>
              <a:t> </a:t>
            </a:r>
            <a:r>
              <a:rPr lang="en-GB" sz="4000" dirty="0" err="1"/>
              <a:t>Hrvatsku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0DD2FC9-A5CA-4B3D-8422-94EC65931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510309"/>
            <a:ext cx="8534400" cy="138248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r-HR" sz="2800" dirty="0" smtClean="0">
                <a:solidFill>
                  <a:schemeClr val="tx1"/>
                </a:solidFill>
              </a:rPr>
              <a:t>Tamara Radošević, dr. med.</a:t>
            </a:r>
          </a:p>
          <a:p>
            <a:pPr>
              <a:spcBef>
                <a:spcPts val="0"/>
              </a:spcBef>
            </a:pPr>
            <a:r>
              <a:rPr lang="hr-HR" sz="2800" dirty="0" smtClean="0">
                <a:solidFill>
                  <a:schemeClr val="tx1"/>
                </a:solidFill>
              </a:rPr>
              <a:t>spec. medicine rada i sporta</a:t>
            </a:r>
          </a:p>
          <a:p>
            <a:pPr>
              <a:spcBef>
                <a:spcPts val="0"/>
              </a:spcBef>
            </a:pPr>
            <a:r>
              <a:rPr lang="hr-HR" sz="2800" dirty="0" smtClean="0">
                <a:solidFill>
                  <a:schemeClr val="tx1"/>
                </a:solidFill>
              </a:rPr>
              <a:t>Hrvatski zavod za zaštitu zdravlja i sigurnost na radu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31" y="2631753"/>
            <a:ext cx="1555452" cy="172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789044"/>
            <a:ext cx="10363826" cy="49165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 smtClean="0"/>
              <a:t>rano </a:t>
            </a:r>
            <a:r>
              <a:rPr lang="hr-HR" sz="2400" dirty="0"/>
              <a:t>postavljanje dijagnoze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rano multidisciplinarno poticanje preostalih sposobnosti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ciljane bihevioralne terapije (smanjivanje poteškoća socijalne interakcije, anksioznosti i eventualne agresije)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iznimne je važnosti stvaranje podržavajuće okoline koja prihvaća različitosti</a:t>
            </a:r>
            <a:endParaRPr lang="en-GB" sz="2400" dirty="0"/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Lijekovi se mogu koristiti kod ublažavanja komorbiditeta kao što su anksioznost i depresija, no nemaju utjecaj na socijalnu interakciju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0A142B-77FE-4DA8-8654-0DEC08076EAC}"/>
              </a:ext>
            </a:extLst>
          </p:cNvPr>
          <p:cNvSpPr txBox="1">
            <a:spLocks/>
          </p:cNvSpPr>
          <p:nvPr/>
        </p:nvSpPr>
        <p:spPr>
          <a:xfrm>
            <a:off x="913774" y="618518"/>
            <a:ext cx="10364451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400" cap="none" dirty="0" smtClean="0"/>
              <a:t>Potrebno je:</a:t>
            </a:r>
            <a:endParaRPr lang="en-GB" sz="4400" cap="non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7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556814"/>
            <a:ext cx="10363826" cy="530118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2200" u="sng" dirty="0"/>
              <a:t>Psihologijski testovi (područja):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/>
              <a:t>pažnja i koncentracija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/>
              <a:t>verbalno i vizualno pamćenje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/>
              <a:t>auditivna i vizualna obrada podataka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/>
              <a:t>vizualno-spacijalno funkcioniranje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/>
              <a:t>sposobnosti govora i čitanja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/>
              <a:t>senzorički razvoj i senzorička integracija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/>
              <a:t>razvoj grube i fine motorike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/>
              <a:t>razvoj socijalnih vještina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/>
              <a:t>izvršne funkcije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/>
              <a:t>emocionalni razvoj i razvoj osobnosti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/>
              <a:t>ponašanje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0A142B-77FE-4DA8-8654-0DEC08076EAC}"/>
              </a:ext>
            </a:extLst>
          </p:cNvPr>
          <p:cNvSpPr txBox="1">
            <a:spLocks/>
          </p:cNvSpPr>
          <p:nvPr/>
        </p:nvSpPr>
        <p:spPr>
          <a:xfrm>
            <a:off x="913774" y="618518"/>
            <a:ext cx="10364451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400" cap="none" dirty="0" smtClean="0"/>
              <a:t>Psihologijski testovi</a:t>
            </a:r>
            <a:endParaRPr lang="en-GB" sz="4400" cap="non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556815"/>
            <a:ext cx="10363826" cy="45246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hr-HR" sz="2400" dirty="0" smtClean="0"/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400" dirty="0" smtClean="0"/>
              <a:t>u </a:t>
            </a:r>
            <a:r>
              <a:rPr lang="hr-HR" sz="2400" dirty="0"/>
              <a:t>većini slučajeva nije poremećena sposobnost učenja što ih razlikuje od osoba s „klasičnim” intelektualnim </a:t>
            </a:r>
            <a:r>
              <a:rPr lang="hr-HR" sz="2400" dirty="0" smtClean="0"/>
              <a:t>oštećenjem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400" dirty="0"/>
              <a:t>Otprilike 38% osoba s </a:t>
            </a:r>
            <a:r>
              <a:rPr lang="hr-HR" sz="2400" dirty="0" smtClean="0"/>
              <a:t>ASD-om </a:t>
            </a:r>
            <a:r>
              <a:rPr lang="hr-HR" sz="2400" dirty="0"/>
              <a:t>ima </a:t>
            </a:r>
            <a:r>
              <a:rPr lang="hr-HR" sz="2400" dirty="0" smtClean="0"/>
              <a:t>intelektualne </a:t>
            </a:r>
            <a:r>
              <a:rPr lang="hr-HR" sz="2400" dirty="0"/>
              <a:t>poteškoće </a:t>
            </a:r>
            <a:r>
              <a:rPr lang="hr-HR" sz="2400" dirty="0" smtClean="0"/>
              <a:t>(</a:t>
            </a:r>
            <a:r>
              <a:rPr lang="hr-HR" sz="2400" dirty="0" smtClean="0"/>
              <a:t>IQ</a:t>
            </a:r>
            <a:r>
              <a:rPr lang="hr-HR" sz="2400" dirty="0" smtClean="0"/>
              <a:t> </a:t>
            </a:r>
            <a:r>
              <a:rPr lang="hr-HR" sz="2400" dirty="0"/>
              <a:t>&lt;70</a:t>
            </a:r>
            <a:r>
              <a:rPr lang="hr-HR" sz="2400" dirty="0" smtClean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hr-HR" sz="2400" dirty="0"/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400" dirty="0"/>
              <a:t>Zbog lošije </a:t>
            </a:r>
            <a:r>
              <a:rPr lang="hr-HR" sz="2400" dirty="0" smtClean="0"/>
              <a:t>prilagodbe </a:t>
            </a:r>
            <a:r>
              <a:rPr lang="hr-HR" sz="2400" dirty="0"/>
              <a:t>obrazovnog materijala, kao i lošije socijalne prilagodbe kao osnovnog simptoma, djeca s asd-om pokazuju često nesklad između intelektualnog statusa i akademskog dostignuća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0A142B-77FE-4DA8-8654-0DEC08076EAC}"/>
              </a:ext>
            </a:extLst>
          </p:cNvPr>
          <p:cNvSpPr txBox="1">
            <a:spLocks/>
          </p:cNvSpPr>
          <p:nvPr/>
        </p:nvSpPr>
        <p:spPr>
          <a:xfrm>
            <a:off x="913774" y="618518"/>
            <a:ext cx="10364451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600"/>
              </a:spcBef>
            </a:pPr>
            <a:r>
              <a:rPr lang="hr-HR" sz="4400" cap="none" dirty="0" smtClean="0">
                <a:solidFill>
                  <a:prstClr val="black"/>
                </a:solidFill>
                <a:ea typeface="+mn-ea"/>
                <a:cs typeface="+mn-cs"/>
              </a:rPr>
              <a:t>Obrazovanje kao osnova za zapošljavanje</a:t>
            </a:r>
            <a:endParaRPr lang="hr-HR" sz="4400" cap="none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0A142B-77FE-4DA8-8654-0DEC08076EAC}"/>
              </a:ext>
            </a:extLst>
          </p:cNvPr>
          <p:cNvSpPr txBox="1">
            <a:spLocks/>
          </p:cNvSpPr>
          <p:nvPr/>
        </p:nvSpPr>
        <p:spPr>
          <a:xfrm>
            <a:off x="913774" y="618518"/>
            <a:ext cx="10364451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400" cap="none" dirty="0" smtClean="0"/>
              <a:t>Vizualna podrška</a:t>
            </a:r>
            <a:endParaRPr lang="en-GB" sz="4400" cap="none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64" y="1557338"/>
            <a:ext cx="6430583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2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556814"/>
            <a:ext cx="10363826" cy="53011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 smtClean="0"/>
              <a:t>sklonost </a:t>
            </a:r>
            <a:r>
              <a:rPr lang="hr-HR" sz="2200" dirty="0"/>
              <a:t>matematici i </a:t>
            </a:r>
            <a:r>
              <a:rPr lang="hr-HR" sz="2200" dirty="0" smtClean="0"/>
              <a:t>brojevima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 smtClean="0"/>
              <a:t>izuzetno </a:t>
            </a:r>
            <a:r>
              <a:rPr lang="hr-HR" sz="2200" dirty="0"/>
              <a:t>prostorno </a:t>
            </a:r>
            <a:r>
              <a:rPr lang="hr-HR" sz="2200" dirty="0" smtClean="0"/>
              <a:t>pamćenje,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 smtClean="0"/>
              <a:t>izražene </a:t>
            </a:r>
            <a:r>
              <a:rPr lang="hr-HR" sz="2200" dirty="0"/>
              <a:t>vizualno-spacijalne </a:t>
            </a:r>
            <a:r>
              <a:rPr lang="hr-HR" sz="2200" dirty="0" smtClean="0"/>
              <a:t>vještine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 smtClean="0"/>
              <a:t>držanje </a:t>
            </a:r>
            <a:r>
              <a:rPr lang="hr-HR" sz="2200" dirty="0"/>
              <a:t>rutina i rutinskih </a:t>
            </a:r>
            <a:r>
              <a:rPr lang="hr-HR" sz="2200" dirty="0" smtClean="0"/>
              <a:t>postupaka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 smtClean="0"/>
              <a:t>sklonost </a:t>
            </a:r>
            <a:r>
              <a:rPr lang="hr-HR" sz="2200" dirty="0"/>
              <a:t>opažanja </a:t>
            </a:r>
            <a:r>
              <a:rPr lang="hr-HR" sz="2200" dirty="0" smtClean="0"/>
              <a:t>detalja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 smtClean="0"/>
              <a:t>mogućnost </a:t>
            </a:r>
            <a:r>
              <a:rPr lang="hr-HR" sz="2200" dirty="0"/>
              <a:t>dugotrajne koncentracije kroz duži period na jednu </a:t>
            </a:r>
            <a:r>
              <a:rPr lang="hr-HR" sz="2200" dirty="0" smtClean="0"/>
              <a:t>aktivnost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 smtClean="0"/>
              <a:t>sklonost </a:t>
            </a:r>
            <a:r>
              <a:rPr lang="hr-HR" sz="2200" dirty="0" err="1" smtClean="0"/>
              <a:t>perfekcionizmu</a:t>
            </a:r>
            <a:endParaRPr lang="hr-HR" sz="2200" dirty="0" smtClean="0"/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 smtClean="0"/>
              <a:t> iskrenost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 smtClean="0"/>
              <a:t>dešifriranje </a:t>
            </a:r>
            <a:r>
              <a:rPr lang="hr-HR" sz="2200" dirty="0"/>
              <a:t>u </a:t>
            </a:r>
            <a:r>
              <a:rPr lang="hr-HR" sz="2200" dirty="0" smtClean="0"/>
              <a:t>tekstu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 smtClean="0"/>
              <a:t>vizualni mislioci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 smtClean="0"/>
              <a:t>glazbeno i likovno su nadareni</a:t>
            </a:r>
            <a:endParaRPr lang="hr-HR" sz="22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0A142B-77FE-4DA8-8654-0DEC08076EAC}"/>
              </a:ext>
            </a:extLst>
          </p:cNvPr>
          <p:cNvSpPr txBox="1">
            <a:spLocks/>
          </p:cNvSpPr>
          <p:nvPr/>
        </p:nvSpPr>
        <p:spPr>
          <a:xfrm>
            <a:off x="913774" y="618518"/>
            <a:ext cx="10364451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400" cap="none" dirty="0" smtClean="0"/>
              <a:t>Sposobnosti</a:t>
            </a:r>
            <a:endParaRPr lang="en-GB" sz="4400" cap="non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556814"/>
            <a:ext cx="10363826" cy="53011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 smtClean="0"/>
              <a:t>slabiji </a:t>
            </a:r>
            <a:r>
              <a:rPr lang="hr-HR" sz="2200" dirty="0"/>
              <a:t>kontakt </a:t>
            </a:r>
            <a:r>
              <a:rPr lang="hr-HR" sz="2200" dirty="0" smtClean="0"/>
              <a:t>očima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 smtClean="0"/>
              <a:t>Nefleksibilnost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 smtClean="0"/>
              <a:t>repetitivno ponašanje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 smtClean="0"/>
              <a:t>poteškoće </a:t>
            </a:r>
            <a:r>
              <a:rPr lang="hr-HR" sz="2200" dirty="0"/>
              <a:t>u međuljudskim </a:t>
            </a:r>
            <a:r>
              <a:rPr lang="hr-HR" sz="2200" dirty="0" smtClean="0"/>
              <a:t>odnosima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 smtClean="0"/>
              <a:t>poteškoće </a:t>
            </a:r>
            <a:r>
              <a:rPr lang="hr-HR" sz="2200" dirty="0"/>
              <a:t>u shvaćanju prenesenog </a:t>
            </a:r>
            <a:r>
              <a:rPr lang="hr-HR" sz="2200" dirty="0" smtClean="0"/>
              <a:t>značenja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 smtClean="0"/>
              <a:t>Generalizacija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 smtClean="0"/>
              <a:t>poremećaj </a:t>
            </a:r>
            <a:r>
              <a:rPr lang="hr-HR" sz="2200" dirty="0"/>
              <a:t>senzorne </a:t>
            </a:r>
            <a:r>
              <a:rPr lang="hr-HR" sz="2200" dirty="0" smtClean="0"/>
              <a:t>integracije)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 smtClean="0"/>
              <a:t>disharmoničnost </a:t>
            </a:r>
            <a:r>
              <a:rPr lang="hr-HR" sz="2200" dirty="0"/>
              <a:t>u razvijenim </a:t>
            </a:r>
            <a:r>
              <a:rPr lang="hr-HR" sz="2200" dirty="0" smtClean="0"/>
              <a:t>vještinama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 smtClean="0"/>
              <a:t>anksioznost</a:t>
            </a:r>
            <a:r>
              <a:rPr lang="hr-HR" sz="2200" dirty="0"/>
              <a:t>, neadekvatno pokazivanje osjećaja, neadekvatne i impulzivne reakcije kao reakcija na stres (tzv.”meltdown” nakon nagomilanog </a:t>
            </a:r>
            <a:r>
              <a:rPr lang="hr-HR" sz="2200" dirty="0" smtClean="0"/>
              <a:t>stresa)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200" dirty="0" smtClean="0"/>
              <a:t>slabije </a:t>
            </a:r>
            <a:r>
              <a:rPr lang="hr-HR" sz="2200" dirty="0"/>
              <a:t>verbalne vještine ili potpuna odsutnost govora 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0A142B-77FE-4DA8-8654-0DEC08076EAC}"/>
              </a:ext>
            </a:extLst>
          </p:cNvPr>
          <p:cNvSpPr txBox="1">
            <a:spLocks/>
          </p:cNvSpPr>
          <p:nvPr/>
        </p:nvSpPr>
        <p:spPr>
          <a:xfrm>
            <a:off x="913774" y="618518"/>
            <a:ext cx="10364451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600"/>
              </a:spcBef>
            </a:pPr>
            <a:r>
              <a:rPr lang="hr-HR" sz="4400" cap="none" dirty="0" smtClean="0">
                <a:solidFill>
                  <a:prstClr val="black"/>
                </a:solidFill>
                <a:ea typeface="+mn-ea"/>
                <a:cs typeface="+mn-cs"/>
              </a:rPr>
              <a:t>Zapreke</a:t>
            </a:r>
            <a:endParaRPr lang="hr-HR" sz="4400" cap="none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="" xmlns:a16="http://schemas.microsoft.com/office/drawing/2014/main" id="{F6F80845-C883-46D4-AF16-34B2D71926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184302"/>
              </p:ext>
            </p:extLst>
          </p:nvPr>
        </p:nvGraphicFramePr>
        <p:xfrm>
          <a:off x="2169885" y="2002972"/>
          <a:ext cx="7852228" cy="3913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8938">
                  <a:extLst>
                    <a:ext uri="{9D8B030D-6E8A-4147-A177-3AD203B41FA5}">
                      <a16:colId xmlns="" xmlns:a16="http://schemas.microsoft.com/office/drawing/2014/main" val="2853749970"/>
                    </a:ext>
                  </a:extLst>
                </a:gridCol>
                <a:gridCol w="4173290">
                  <a:extLst>
                    <a:ext uri="{9D8B030D-6E8A-4147-A177-3AD203B41FA5}">
                      <a16:colId xmlns="" xmlns:a16="http://schemas.microsoft.com/office/drawing/2014/main" val="4278098947"/>
                    </a:ext>
                  </a:extLst>
                </a:gridCol>
              </a:tblGrid>
              <a:tr h="33492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accent1"/>
                          </a:solidFill>
                          <a:effectLst/>
                        </a:rPr>
                        <a:t>ZAPOŠLJAVANJE OSOBA S AUTIZMOM</a:t>
                      </a:r>
                      <a:endParaRPr lang="en-GB" sz="2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526896"/>
                  </a:ext>
                </a:extLst>
              </a:tr>
              <a:tr h="336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0">
                          <a:solidFill>
                            <a:srgbClr val="FF0000"/>
                          </a:solidFill>
                          <a:effectLst/>
                        </a:rPr>
                        <a:t>PREPREKE</a:t>
                      </a:r>
                      <a:endParaRPr lang="en-GB" sz="2400" b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solidFill>
                            <a:srgbClr val="00B050"/>
                          </a:solidFill>
                          <a:effectLst/>
                        </a:rPr>
                        <a:t>PREDNOSTI</a:t>
                      </a:r>
                      <a:endParaRPr lang="en-GB" sz="24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2964823"/>
                  </a:ext>
                </a:extLst>
              </a:tr>
              <a:tr h="336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0">
                          <a:solidFill>
                            <a:srgbClr val="FF0000"/>
                          </a:solidFill>
                          <a:effectLst/>
                        </a:rPr>
                        <a:t>Verbalna i neverbalna komunikacija</a:t>
                      </a:r>
                      <a:endParaRPr lang="en-GB" sz="2400" b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solidFill>
                            <a:srgbClr val="00B050"/>
                          </a:solidFill>
                          <a:effectLst/>
                        </a:rPr>
                        <a:t>Preciznost u vizualnoj percepciji</a:t>
                      </a:r>
                      <a:endParaRPr lang="en-GB" sz="24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1676988"/>
                  </a:ext>
                </a:extLst>
              </a:tr>
              <a:tr h="336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0">
                          <a:solidFill>
                            <a:srgbClr val="FF0000"/>
                          </a:solidFill>
                          <a:effectLst/>
                        </a:rPr>
                        <a:t>Socijalni odnosi</a:t>
                      </a:r>
                      <a:endParaRPr lang="en-GB" sz="2400" b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solidFill>
                            <a:srgbClr val="00B050"/>
                          </a:solidFill>
                          <a:effectLst/>
                        </a:rPr>
                        <a:t>Koncentracija</a:t>
                      </a:r>
                      <a:endParaRPr lang="en-GB" sz="24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5535951"/>
                  </a:ext>
                </a:extLst>
              </a:tr>
              <a:tr h="336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solidFill>
                            <a:srgbClr val="FF0000"/>
                          </a:solidFill>
                          <a:effectLst/>
                        </a:rPr>
                        <a:t>Socijalno ponašanje</a:t>
                      </a: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solidFill>
                            <a:srgbClr val="00B050"/>
                          </a:solidFill>
                          <a:effectLst/>
                        </a:rPr>
                        <a:t>Dugotrajno pamćenje</a:t>
                      </a:r>
                      <a:endParaRPr lang="en-GB" sz="24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8270186"/>
                  </a:ext>
                </a:extLst>
              </a:tr>
              <a:tr h="336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0">
                          <a:solidFill>
                            <a:srgbClr val="FF0000"/>
                          </a:solidFill>
                          <a:effectLst/>
                        </a:rPr>
                        <a:t>Posebni interesi</a:t>
                      </a:r>
                      <a:endParaRPr lang="en-GB" sz="2400" b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solidFill>
                            <a:srgbClr val="00B050"/>
                          </a:solidFill>
                          <a:effectLst/>
                        </a:rPr>
                        <a:t>Posebni interesi</a:t>
                      </a:r>
                      <a:endParaRPr lang="en-GB" sz="24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4456834"/>
                  </a:ext>
                </a:extLst>
              </a:tr>
              <a:tr h="687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solidFill>
                            <a:srgbClr val="FF0000"/>
                          </a:solidFill>
                          <a:effectLst/>
                        </a:rPr>
                        <a:t>Povećani ili smanjeni odgovor na senzorički podražaj </a:t>
                      </a: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solidFill>
                            <a:srgbClr val="00B050"/>
                          </a:solidFill>
                          <a:effectLst/>
                        </a:rPr>
                        <a:t>Visoka tolerancija za ponavljajuće aktivnosti</a:t>
                      </a:r>
                      <a:endParaRPr lang="en-GB" sz="24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506178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0A142B-77FE-4DA8-8654-0DEC08076EAC}"/>
              </a:ext>
            </a:extLst>
          </p:cNvPr>
          <p:cNvSpPr txBox="1">
            <a:spLocks/>
          </p:cNvSpPr>
          <p:nvPr/>
        </p:nvSpPr>
        <p:spPr>
          <a:xfrm>
            <a:off x="913774" y="618518"/>
            <a:ext cx="10364451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400" cap="none" dirty="0" smtClean="0"/>
              <a:t>Što je moguće, a što nije</a:t>
            </a:r>
            <a:endParaRPr lang="en-GB" sz="4400" cap="non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7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0A142B-77FE-4DA8-8654-0DEC08076EAC}"/>
              </a:ext>
            </a:extLst>
          </p:cNvPr>
          <p:cNvSpPr txBox="1">
            <a:spLocks/>
          </p:cNvSpPr>
          <p:nvPr/>
        </p:nvSpPr>
        <p:spPr>
          <a:xfrm>
            <a:off x="913774" y="618518"/>
            <a:ext cx="10364451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400" cap="none" dirty="0" smtClean="0"/>
              <a:t>Što je moguće, a što nije</a:t>
            </a:r>
            <a:endParaRPr lang="en-GB" sz="4400" cap="non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NE</a:t>
            </a:r>
            <a:r>
              <a:rPr lang="hr-HR" dirty="0" smtClean="0"/>
              <a:t>: trgovac, recepcionar,  profesor </a:t>
            </a:r>
            <a:r>
              <a:rPr lang="hr-HR" dirty="0"/>
              <a:t>u </a:t>
            </a:r>
            <a:r>
              <a:rPr lang="hr-HR" dirty="0" smtClean="0"/>
              <a:t>školi,  kontrolor leta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DA</a:t>
            </a:r>
            <a:r>
              <a:rPr lang="hr-HR" dirty="0" smtClean="0"/>
              <a:t>:programer</a:t>
            </a:r>
            <a:r>
              <a:rPr lang="hr-HR" dirty="0"/>
              <a:t>, administrator na računalu, IT specijalist, fotograf, laboratorijski tehničar, novinar, </a:t>
            </a:r>
            <a:r>
              <a:rPr lang="hr-HR" dirty="0" smtClean="0"/>
              <a:t>poslovi </a:t>
            </a:r>
            <a:r>
              <a:rPr lang="hr-HR" dirty="0"/>
              <a:t>sa preciznom ručnom </a:t>
            </a:r>
            <a:r>
              <a:rPr lang="hr-HR" dirty="0" smtClean="0"/>
              <a:t>izradom, veterinar</a:t>
            </a:r>
            <a:r>
              <a:rPr lang="hr-HR" dirty="0"/>
              <a:t>, trener životinja, </a:t>
            </a:r>
            <a:r>
              <a:rPr lang="hr-HR" dirty="0" smtClean="0"/>
              <a:t>domar, </a:t>
            </a:r>
            <a:r>
              <a:rPr lang="hr-HR" dirty="0"/>
              <a:t>stolar, zavarivač, web dizajner, knjižničar, statističar, taksist, lektor, računovođa, fizičar/matematičar, rad u banci na brojanju i sortiranju valuta, skladištar i inženjer. </a:t>
            </a:r>
          </a:p>
          <a:p>
            <a:pPr marL="0" indent="0">
              <a:buNone/>
            </a:pPr>
            <a:r>
              <a:rPr lang="hr-HR" sz="2600" dirty="0" smtClean="0"/>
              <a:t>→   Neverbalne osobe s ASD-om: </a:t>
            </a:r>
            <a:r>
              <a:rPr lang="hr-HR" sz="2600" dirty="0"/>
              <a:t>čistač, unos podataka, vrtlar, skladištar, rad u </a:t>
            </a:r>
            <a:r>
              <a:rPr lang="hr-HR" sz="2600" dirty="0" smtClean="0"/>
              <a:t>  </a:t>
            </a:r>
          </a:p>
          <a:p>
            <a:pPr marL="0" indent="0">
              <a:buNone/>
            </a:pPr>
            <a:r>
              <a:rPr lang="hr-HR" sz="2600" dirty="0"/>
              <a:t> </a:t>
            </a:r>
            <a:r>
              <a:rPr lang="hr-HR" sz="2600" dirty="0" smtClean="0"/>
              <a:t>      </a:t>
            </a:r>
            <a:r>
              <a:rPr lang="hr-HR" sz="2600" dirty="0" err="1" smtClean="0"/>
              <a:t>fotokopiraonici</a:t>
            </a:r>
            <a:r>
              <a:rPr lang="hr-HR" sz="2600" dirty="0" smtClean="0"/>
              <a:t> </a:t>
            </a:r>
            <a:r>
              <a:rPr lang="hr-HR" sz="2600" dirty="0"/>
              <a:t>na fotokopiranju, poslovi koji zahtijevaju jednostavno sastavljanje, </a:t>
            </a:r>
            <a:endParaRPr lang="hr-HR" sz="2600" dirty="0" smtClean="0"/>
          </a:p>
          <a:p>
            <a:pPr marL="0" indent="0">
              <a:buNone/>
            </a:pPr>
            <a:r>
              <a:rPr lang="hr-HR" sz="2600" dirty="0"/>
              <a:t> </a:t>
            </a:r>
            <a:r>
              <a:rPr lang="hr-HR" sz="2600" dirty="0" smtClean="0"/>
              <a:t>       sortiranje </a:t>
            </a:r>
            <a:r>
              <a:rPr lang="hr-HR" sz="2600" dirty="0"/>
              <a:t>ili pakiranje u </a:t>
            </a:r>
            <a:r>
              <a:rPr lang="hr-HR" sz="2600" dirty="0" smtClean="0"/>
              <a:t>tvornicama</a:t>
            </a:r>
            <a:endParaRPr lang="hr-HR" sz="26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18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556814"/>
            <a:ext cx="10363826" cy="408924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200" b="1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hr-HR" sz="2200" dirty="0" smtClean="0"/>
              <a:t>POSTOTAK zapošljavanja </a:t>
            </a:r>
            <a:r>
              <a:rPr lang="hr-HR" sz="2200" dirty="0"/>
              <a:t>i </a:t>
            </a:r>
            <a:r>
              <a:rPr lang="hr-HR" sz="2200" dirty="0" err="1" smtClean="0"/>
              <a:t>zapošljivosti</a:t>
            </a:r>
            <a:r>
              <a:rPr lang="hr-HR" sz="2200" dirty="0" smtClean="0"/>
              <a:t> osoba </a:t>
            </a:r>
            <a:r>
              <a:rPr lang="hr-HR" sz="2200" dirty="0"/>
              <a:t>s ASD-om u svijetu</a:t>
            </a:r>
            <a:endParaRPr lang="en-GB" sz="22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hr-HR" sz="2200" dirty="0"/>
              <a:t>provjeriti koje se intervencije i strategije upotrebljavaju pri zapošljavanju</a:t>
            </a:r>
            <a:endParaRPr lang="en-GB" sz="22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hr-HR" sz="2200" dirty="0"/>
              <a:t>koji su faktori ključni pri osposobljavanju za rad, zapošljavanju </a:t>
            </a:r>
            <a:endParaRPr lang="en-GB" sz="22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hr-HR" sz="2200" dirty="0"/>
              <a:t>na kakvim se poslovima osobe s ASD-om najuspješnije zapošljavaju </a:t>
            </a:r>
            <a:endParaRPr lang="en-GB" sz="22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hr-HR" sz="2200" dirty="0"/>
              <a:t>postoje li modeli koji se mogu koristiti i u Hrvatskoj</a:t>
            </a:r>
            <a:endParaRPr lang="en-GB" sz="22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hr-HR" sz="2200" dirty="0"/>
              <a:t>predložiti modele intervencije u Republici Hrvatskoj </a:t>
            </a:r>
            <a:endParaRPr lang="en-GB" sz="2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r-HR" sz="22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0A142B-77FE-4DA8-8654-0DEC08076EAC}"/>
              </a:ext>
            </a:extLst>
          </p:cNvPr>
          <p:cNvSpPr txBox="1">
            <a:spLocks/>
          </p:cNvSpPr>
          <p:nvPr/>
        </p:nvSpPr>
        <p:spPr>
          <a:xfrm>
            <a:off x="913774" y="618518"/>
            <a:ext cx="10364451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400" cap="none" dirty="0" smtClean="0"/>
              <a:t>Što nas zanima?</a:t>
            </a:r>
            <a:endParaRPr lang="en-GB" sz="4400" cap="non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9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556814"/>
            <a:ext cx="10363826" cy="458272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8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sz="2800" dirty="0" smtClean="0"/>
              <a:t>nedostatak </a:t>
            </a:r>
            <a:r>
              <a:rPr lang="hr-HR" sz="2800" dirty="0"/>
              <a:t>sustavnih istraživanja </a:t>
            </a:r>
            <a:endParaRPr lang="hr-H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sz="2800" dirty="0" smtClean="0"/>
              <a:t>Dostupne </a:t>
            </a:r>
            <a:r>
              <a:rPr lang="hr-HR" sz="2800" dirty="0"/>
              <a:t>studije su slabije </a:t>
            </a:r>
            <a:r>
              <a:rPr lang="hr-HR" sz="2800" dirty="0" smtClean="0"/>
              <a:t>kvalitete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hr-HR" sz="2800" dirty="0" smtClean="0">
                <a:solidFill>
                  <a:prstClr val="black"/>
                </a:solidFill>
              </a:rPr>
              <a:t>Smanjena </a:t>
            </a:r>
            <a:r>
              <a:rPr lang="hr-HR" sz="2800" dirty="0">
                <a:solidFill>
                  <a:prstClr val="black"/>
                </a:solidFill>
              </a:rPr>
              <a:t>sposobnost zapošljavanja i zadržavanja posla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prstClr val="black"/>
                </a:solidFill>
              </a:rPr>
              <a:t>U odnosu na osobe s </a:t>
            </a:r>
            <a:r>
              <a:rPr lang="hr-HR" sz="2800" dirty="0" smtClean="0">
                <a:solidFill>
                  <a:prstClr val="black"/>
                </a:solidFill>
              </a:rPr>
              <a:t>intelektualnim </a:t>
            </a:r>
            <a:r>
              <a:rPr lang="hr-HR" sz="2800" dirty="0">
                <a:solidFill>
                  <a:prstClr val="black"/>
                </a:solidFill>
              </a:rPr>
              <a:t>poteškoća i </a:t>
            </a:r>
            <a:r>
              <a:rPr lang="hr-HR" sz="2800" dirty="0" err="1">
                <a:solidFill>
                  <a:prstClr val="black"/>
                </a:solidFill>
              </a:rPr>
              <a:t>D</a:t>
            </a:r>
            <a:r>
              <a:rPr lang="hr-HR" sz="2800" dirty="0" err="1" smtClean="0">
                <a:solidFill>
                  <a:prstClr val="black"/>
                </a:solidFill>
              </a:rPr>
              <a:t>ownovim</a:t>
            </a:r>
            <a:r>
              <a:rPr lang="hr-HR" sz="2800" dirty="0" smtClean="0">
                <a:solidFill>
                  <a:prstClr val="black"/>
                </a:solidFill>
              </a:rPr>
              <a:t> </a:t>
            </a:r>
            <a:r>
              <a:rPr lang="hr-HR" sz="2800" dirty="0">
                <a:solidFill>
                  <a:prstClr val="black"/>
                </a:solidFill>
              </a:rPr>
              <a:t>sindromom, osobe s </a:t>
            </a:r>
            <a:r>
              <a:rPr lang="hr-HR" sz="2800" dirty="0" smtClean="0">
                <a:solidFill>
                  <a:prstClr val="black"/>
                </a:solidFill>
              </a:rPr>
              <a:t>ASD-om </a:t>
            </a:r>
            <a:r>
              <a:rPr lang="hr-HR" sz="2800" dirty="0">
                <a:solidFill>
                  <a:prstClr val="black"/>
                </a:solidFill>
              </a:rPr>
              <a:t>se i teže zapošljavaju i imaju manju ponudu za odabir poslova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8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0A142B-77FE-4DA8-8654-0DEC08076EAC}"/>
              </a:ext>
            </a:extLst>
          </p:cNvPr>
          <p:cNvSpPr txBox="1">
            <a:spLocks/>
          </p:cNvSpPr>
          <p:nvPr/>
        </p:nvSpPr>
        <p:spPr>
          <a:xfrm>
            <a:off x="913774" y="618518"/>
            <a:ext cx="10364451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400" cap="none" dirty="0" smtClean="0"/>
              <a:t>Što kaže </a:t>
            </a:r>
            <a:r>
              <a:rPr lang="hr-HR" sz="4400" cap="none" dirty="0" smtClean="0"/>
              <a:t>literatura o </a:t>
            </a:r>
            <a:r>
              <a:rPr lang="hr-HR" sz="4400" cap="none" dirty="0" err="1" smtClean="0"/>
              <a:t>zapošljivosti</a:t>
            </a:r>
            <a:endParaRPr lang="en-GB" sz="4400" cap="non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6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24F7BD-8CB8-4DAD-B3D7-2295104A5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7848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hr-HR" dirty="0" smtClean="0"/>
              <a:t>Osnove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789043"/>
            <a:ext cx="10363826" cy="4756899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neurorazvojni poremećaj koji počinje u ranoj </a:t>
            </a:r>
            <a:r>
              <a:rPr lang="hr-HR" dirty="0" smtClean="0"/>
              <a:t>dobi</a:t>
            </a:r>
          </a:p>
          <a:p>
            <a:r>
              <a:rPr lang="hr-HR" dirty="0" smtClean="0"/>
              <a:t>obično </a:t>
            </a:r>
            <a:r>
              <a:rPr lang="hr-HR" dirty="0"/>
              <a:t>se dijagnosticira prije treće godine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500" u="sng" dirty="0"/>
              <a:t>Simptomi: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3500" dirty="0"/>
              <a:t>p</a:t>
            </a:r>
            <a:r>
              <a:rPr lang="hr-HR" sz="3500" dirty="0" smtClean="0"/>
              <a:t>oremećaj </a:t>
            </a:r>
            <a:r>
              <a:rPr lang="hr-HR" sz="3500" dirty="0"/>
              <a:t>socijalne interakcije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3500" dirty="0"/>
              <a:t>p</a:t>
            </a:r>
            <a:r>
              <a:rPr lang="hr-HR" sz="3500" dirty="0" smtClean="0"/>
              <a:t>oremećaj </a:t>
            </a:r>
            <a:r>
              <a:rPr lang="hr-HR" sz="3500" dirty="0"/>
              <a:t>komunikacije (poteškoće razumijevanja verbalnog i neverbalnog govora) i razvoja govora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3500" dirty="0"/>
              <a:t>suženi raspon interesa i aktivnosti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3500" dirty="0"/>
              <a:t>repetitivno ponašanje i stereotipije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3500" dirty="0"/>
              <a:t>poremećaj senzoričke integracije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8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556814"/>
            <a:ext cx="10363826" cy="3697357"/>
          </a:xfrm>
        </p:spPr>
        <p:txBody>
          <a:bodyPr>
            <a:noAutofit/>
          </a:bodyPr>
          <a:lstStyle/>
          <a:p>
            <a:pPr marL="1885950" lvl="3" indent="-514350">
              <a:buFont typeface="+mj-lt"/>
              <a:buAutoNum type="arabicPeriod"/>
            </a:pPr>
            <a:endParaRPr lang="hr-HR" sz="3600" u="sng" dirty="0" smtClean="0"/>
          </a:p>
          <a:p>
            <a:pPr marL="1885950" lvl="3" indent="-514350">
              <a:buFont typeface="+mj-lt"/>
              <a:buAutoNum type="arabicPeriod"/>
            </a:pPr>
            <a:r>
              <a:rPr lang="hr-HR" sz="3600" u="sng" dirty="0" smtClean="0"/>
              <a:t>stupanj </a:t>
            </a:r>
            <a:r>
              <a:rPr lang="hr-HR" sz="3600" u="sng" dirty="0" smtClean="0"/>
              <a:t>obrazovanja</a:t>
            </a:r>
            <a:endParaRPr lang="hr-HR" sz="3600" u="sng" dirty="0"/>
          </a:p>
          <a:p>
            <a:pPr marL="1885950" lvl="3" indent="-514350">
              <a:buFont typeface="+mj-lt"/>
              <a:buAutoNum type="arabicPeriod"/>
            </a:pPr>
            <a:r>
              <a:rPr lang="hr-HR" sz="3600" u="sng" dirty="0" smtClean="0"/>
              <a:t>opće funkcioniranje</a:t>
            </a:r>
            <a:endParaRPr lang="hr-HR" sz="3600" u="sng" dirty="0"/>
          </a:p>
          <a:p>
            <a:pPr marL="1885950" lvl="3" indent="-514350">
              <a:buFont typeface="+mj-lt"/>
              <a:buAutoNum type="arabicPeriod"/>
            </a:pPr>
            <a:r>
              <a:rPr lang="hr-HR" sz="3600" u="sng" dirty="0" smtClean="0"/>
              <a:t>kognitivna sposobnost</a:t>
            </a:r>
            <a:endParaRPr lang="hr-HR" sz="3600" b="1" u="sng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0A142B-77FE-4DA8-8654-0DEC08076EAC}"/>
              </a:ext>
            </a:extLst>
          </p:cNvPr>
          <p:cNvSpPr txBox="1">
            <a:spLocks/>
          </p:cNvSpPr>
          <p:nvPr/>
        </p:nvSpPr>
        <p:spPr>
          <a:xfrm>
            <a:off x="913774" y="618518"/>
            <a:ext cx="10929883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200" cap="none" dirty="0" smtClean="0">
                <a:solidFill>
                  <a:prstClr val="black"/>
                </a:solidFill>
                <a:ea typeface="+mn-ea"/>
                <a:cs typeface="+mn-cs"/>
              </a:rPr>
              <a:t>Glavni prediktori radne sposobnosti i </a:t>
            </a:r>
            <a:r>
              <a:rPr lang="hr-HR" sz="4200" cap="none" dirty="0" err="1" smtClean="0">
                <a:solidFill>
                  <a:prstClr val="black"/>
                </a:solidFill>
                <a:ea typeface="+mn-ea"/>
                <a:cs typeface="+mn-cs"/>
              </a:rPr>
              <a:t>zapošljivosti</a:t>
            </a:r>
            <a:endParaRPr lang="en-GB" sz="4200" b="1" cap="non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343" y="1641021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92" y="4761926"/>
            <a:ext cx="4763165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556815"/>
            <a:ext cx="10363826" cy="42489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8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sz="2800" dirty="0"/>
              <a:t>Jedna od definiranih prepreka pri zapošljavanju je </a:t>
            </a:r>
            <a:r>
              <a:rPr lang="hr-HR" sz="2800" u="sng" dirty="0" smtClean="0"/>
              <a:t>nedostatak </a:t>
            </a:r>
            <a:r>
              <a:rPr lang="hr-HR" sz="2800" u="sng" dirty="0"/>
              <a:t>sustavne skrbi i podrške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800" dirty="0"/>
              <a:t>Dostupna skrb je uglavnom usmjerena na osobe s intelektualnim poteškoćama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800" dirty="0"/>
              <a:t>Niti jedna studija nije mogla prikazati uspješne intervencije i strategije pri tranziciji iz adolescencije u odraslu dob niti zapošljavanju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0A142B-77FE-4DA8-8654-0DEC08076EAC}"/>
              </a:ext>
            </a:extLst>
          </p:cNvPr>
          <p:cNvSpPr txBox="1">
            <a:spLocks/>
          </p:cNvSpPr>
          <p:nvPr/>
        </p:nvSpPr>
        <p:spPr>
          <a:xfrm>
            <a:off x="913774" y="618518"/>
            <a:ext cx="10364451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400" cap="none" dirty="0" smtClean="0"/>
              <a:t>Glavne prepreke</a:t>
            </a:r>
            <a:endParaRPr lang="en-GB" sz="4400" cap="non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3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556815"/>
            <a:ext cx="10363826" cy="42343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sz="2800" dirty="0" smtClean="0"/>
              <a:t>Samo </a:t>
            </a:r>
            <a:r>
              <a:rPr lang="hr-HR" sz="2800" dirty="0"/>
              <a:t>jedna studija je prikazala</a:t>
            </a:r>
            <a:r>
              <a:rPr lang="hr-HR" sz="2800" b="1" dirty="0"/>
              <a:t> </a:t>
            </a:r>
            <a:r>
              <a:rPr lang="hr-HR" sz="2800" b="1" dirty="0" smtClean="0"/>
              <a:t>IT </a:t>
            </a:r>
            <a:r>
              <a:rPr lang="hr-HR" sz="2800" dirty="0"/>
              <a:t>sektor kao sektor gdje </a:t>
            </a:r>
            <a:r>
              <a:rPr lang="hr-HR" sz="2800" dirty="0" smtClean="0"/>
              <a:t>se osobe </a:t>
            </a:r>
            <a:r>
              <a:rPr lang="hr-HR" sz="2800" dirty="0"/>
              <a:t>s </a:t>
            </a:r>
            <a:r>
              <a:rPr lang="hr-HR" sz="2800" dirty="0" smtClean="0"/>
              <a:t>ASD-om </a:t>
            </a:r>
            <a:r>
              <a:rPr lang="hr-HR" sz="2800" dirty="0"/>
              <a:t>potencijalno najuspješnije </a:t>
            </a:r>
            <a:r>
              <a:rPr lang="hr-HR" sz="2800" dirty="0" smtClean="0"/>
              <a:t>zapošljavaju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sz="2800" dirty="0"/>
              <a:t>U </a:t>
            </a:r>
            <a:r>
              <a:rPr lang="hr-HR" sz="2800" dirty="0" smtClean="0"/>
              <a:t>SAD </a:t>
            </a:r>
            <a:r>
              <a:rPr lang="hr-HR" sz="2800" dirty="0"/>
              <a:t>manje </a:t>
            </a:r>
            <a:r>
              <a:rPr lang="hr-HR" sz="2800" dirty="0" smtClean="0"/>
              <a:t>od </a:t>
            </a:r>
            <a:r>
              <a:rPr lang="hr-HR" sz="2800" dirty="0"/>
              <a:t>25% osoba </a:t>
            </a:r>
            <a:r>
              <a:rPr lang="hr-HR" sz="2800" dirty="0" smtClean="0"/>
              <a:t>zaposleno</a:t>
            </a:r>
          </a:p>
          <a:p>
            <a:pPr marL="0" indent="0">
              <a:buNone/>
            </a:pPr>
            <a:endParaRPr lang="hr-HR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sz="2800" dirty="0"/>
              <a:t>U </a:t>
            </a:r>
            <a:r>
              <a:rPr lang="hr-HR" sz="2800" dirty="0" smtClean="0"/>
              <a:t>Velikoj </a:t>
            </a:r>
            <a:r>
              <a:rPr lang="hr-HR" sz="2800" dirty="0"/>
              <a:t>B</a:t>
            </a:r>
            <a:r>
              <a:rPr lang="hr-HR" sz="2800" dirty="0" smtClean="0"/>
              <a:t>ritaniji </a:t>
            </a:r>
            <a:r>
              <a:rPr lang="hr-HR" sz="2800" dirty="0"/>
              <a:t>16% ima stalni posao, a 32% neku vrstu posla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0A142B-77FE-4DA8-8654-0DEC08076EAC}"/>
              </a:ext>
            </a:extLst>
          </p:cNvPr>
          <p:cNvSpPr txBox="1">
            <a:spLocks/>
          </p:cNvSpPr>
          <p:nvPr/>
        </p:nvSpPr>
        <p:spPr>
          <a:xfrm>
            <a:off x="913774" y="618518"/>
            <a:ext cx="10364451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400" cap="none" dirty="0" smtClean="0"/>
              <a:t>Rezultati drugih zemalja</a:t>
            </a:r>
            <a:endParaRPr lang="en-GB" sz="4400" cap="non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9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556814"/>
            <a:ext cx="10363826" cy="53011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dirty="0" smtClean="0"/>
              <a:t>Omogućava:</a:t>
            </a:r>
          </a:p>
          <a:p>
            <a:pPr marL="0" indent="0">
              <a:buNone/>
            </a:pPr>
            <a:r>
              <a:rPr lang="hr-HR" sz="2800" dirty="0" smtClean="0"/>
              <a:t>ranu </a:t>
            </a:r>
            <a:r>
              <a:rPr lang="hr-HR" sz="2800" dirty="0"/>
              <a:t>dijagnostiku,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intervenciju</a:t>
            </a:r>
            <a:r>
              <a:rPr lang="hr-HR" sz="2800" dirty="0"/>
              <a:t>,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rehabilitaciju </a:t>
            </a:r>
            <a:r>
              <a:rPr lang="hr-HR" sz="2800" dirty="0"/>
              <a:t>i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pružanje </a:t>
            </a:r>
            <a:r>
              <a:rPr lang="hr-HR" sz="2800" dirty="0"/>
              <a:t>cjeloživotne podrške</a:t>
            </a:r>
          </a:p>
          <a:p>
            <a:pPr marL="0" indent="0">
              <a:buNone/>
            </a:pPr>
            <a:endParaRPr lang="hr-HR" sz="2800" b="1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0A142B-77FE-4DA8-8654-0DEC08076EAC}"/>
              </a:ext>
            </a:extLst>
          </p:cNvPr>
          <p:cNvSpPr txBox="1">
            <a:spLocks/>
          </p:cNvSpPr>
          <p:nvPr/>
        </p:nvSpPr>
        <p:spPr>
          <a:xfrm>
            <a:off x="913774" y="618518"/>
            <a:ext cx="10364451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400" b="1" dirty="0" smtClean="0"/>
              <a:t>TEACCH </a:t>
            </a:r>
            <a:r>
              <a:rPr lang="hr-HR" sz="4400" b="1" cap="none" dirty="0" smtClean="0"/>
              <a:t>model</a:t>
            </a:r>
            <a:endParaRPr lang="en-GB" sz="4400" b="1" cap="none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40A4D0-3FF0-48D5-B711-E18B6C1ED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314" y="285624"/>
            <a:ext cx="6037943" cy="6037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7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556814"/>
            <a:ext cx="10363826" cy="530118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8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sz="2800" dirty="0" smtClean="0"/>
              <a:t>nema </a:t>
            </a:r>
            <a:r>
              <a:rPr lang="hr-HR" sz="2800" dirty="0"/>
              <a:t>dostupnih podataka o broju zaposlenih osoba s asd-om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800" dirty="0"/>
              <a:t>Potencijalne prepreke: obrazovanje </a:t>
            </a:r>
            <a:r>
              <a:rPr lang="hr-HR" sz="2800" dirty="0">
                <a:latin typeface="Century Gothic" panose="020B0502020202020204" pitchFamily="34" charset="0"/>
              </a:rPr>
              <a:t>→ </a:t>
            </a:r>
            <a:r>
              <a:rPr lang="hr-HR" sz="2800" dirty="0"/>
              <a:t>usmjerenost prema odgojno-obrazovnim skupinama koje onemogućavaju daljnji nastavak školovanja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0A142B-77FE-4DA8-8654-0DEC08076EAC}"/>
              </a:ext>
            </a:extLst>
          </p:cNvPr>
          <p:cNvSpPr txBox="1">
            <a:spLocks/>
          </p:cNvSpPr>
          <p:nvPr/>
        </p:nvSpPr>
        <p:spPr>
          <a:xfrm>
            <a:off x="913774" y="618518"/>
            <a:ext cx="10364451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400" cap="none" dirty="0" smtClean="0"/>
              <a:t>Stanje u Hrvatskoj</a:t>
            </a:r>
            <a:endParaRPr lang="en-GB" sz="4400" cap="non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4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556814"/>
            <a:ext cx="10363826" cy="369735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800" b="1" u="sng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sz="2800" dirty="0" smtClean="0"/>
              <a:t>Profesionalna </a:t>
            </a:r>
            <a:r>
              <a:rPr lang="hr-HR" sz="2800" dirty="0"/>
              <a:t>orijentacija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800" dirty="0"/>
              <a:t>Prijedlog prilagodbe radnog mjesta uzimajući u </a:t>
            </a:r>
            <a:r>
              <a:rPr lang="hr-HR" sz="2800" dirty="0" smtClean="0"/>
              <a:t>obzir </a:t>
            </a:r>
            <a:r>
              <a:rPr lang="hr-HR" sz="2800" dirty="0"/>
              <a:t>specifičnosti asd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800" dirty="0"/>
              <a:t>Upotreba Međunarodnom klasifikacijom funkcioniranja, onesposobljenosti i zdravlja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0A142B-77FE-4DA8-8654-0DEC08076EAC}"/>
              </a:ext>
            </a:extLst>
          </p:cNvPr>
          <p:cNvSpPr txBox="1">
            <a:spLocks/>
          </p:cNvSpPr>
          <p:nvPr/>
        </p:nvSpPr>
        <p:spPr>
          <a:xfrm>
            <a:off x="913774" y="618518"/>
            <a:ext cx="10364451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400" cap="none" dirty="0" smtClean="0"/>
              <a:t>Uloga medicine rada</a:t>
            </a:r>
            <a:endParaRPr lang="en-GB" sz="4400" cap="non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4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556814"/>
            <a:ext cx="10363826" cy="530118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800" b="1" u="sng" dirty="0" smtClean="0"/>
          </a:p>
          <a:p>
            <a:pPr marL="0" indent="0">
              <a:buNone/>
            </a:pPr>
            <a:r>
              <a:rPr lang="hr-HR" sz="2800" b="1" u="sng" dirty="0" smtClean="0"/>
              <a:t>U </a:t>
            </a:r>
            <a:r>
              <a:rPr lang="hr-HR" sz="2800" b="1" u="sng" dirty="0"/>
              <a:t>psihologiji rada: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800" dirty="0"/>
              <a:t>upotreba specifičnih testova za procjenu radne sposobnosti kao </a:t>
            </a:r>
            <a:r>
              <a:rPr lang="hr-HR" sz="2800" b="1" i="1" dirty="0" smtClean="0"/>
              <a:t>AAPEP</a:t>
            </a:r>
            <a:r>
              <a:rPr lang="hr-HR" sz="2800" dirty="0" smtClean="0"/>
              <a:t> </a:t>
            </a:r>
            <a:r>
              <a:rPr lang="hr-HR" sz="2800" dirty="0"/>
              <a:t>(vještine potrebne za rad, samostalnost, vještine rekreacije, ponašanje na radnom mjestu, funkcionalna komunikacija i socijalna interakcija)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0A142B-77FE-4DA8-8654-0DEC08076EAC}"/>
              </a:ext>
            </a:extLst>
          </p:cNvPr>
          <p:cNvSpPr txBox="1">
            <a:spLocks/>
          </p:cNvSpPr>
          <p:nvPr/>
        </p:nvSpPr>
        <p:spPr>
          <a:xfrm>
            <a:off x="913774" y="618518"/>
            <a:ext cx="10364451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400" cap="none" dirty="0" smtClean="0"/>
              <a:t>Psihologija rada</a:t>
            </a:r>
            <a:endParaRPr lang="en-GB" sz="4400" cap="non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556814"/>
            <a:ext cx="10363826" cy="40602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8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/>
              <a:t>z</a:t>
            </a:r>
            <a:r>
              <a:rPr lang="hr-HR" sz="2600" dirty="0" smtClean="0"/>
              <a:t>apošljavanje </a:t>
            </a:r>
            <a:r>
              <a:rPr lang="hr-HR" sz="2600" dirty="0"/>
              <a:t>osoba s </a:t>
            </a:r>
            <a:r>
              <a:rPr lang="hr-HR" sz="2600" dirty="0" smtClean="0"/>
              <a:t>ASD-om </a:t>
            </a:r>
            <a:r>
              <a:rPr lang="hr-HR" sz="2600" dirty="0"/>
              <a:t>je složeni problem i u zemljama koje imaju ranu </a:t>
            </a:r>
            <a:r>
              <a:rPr lang="hr-HR" sz="2600" dirty="0" smtClean="0"/>
              <a:t>intervenciju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 smtClean="0"/>
              <a:t>unatoč </a:t>
            </a:r>
            <a:r>
              <a:rPr lang="hr-HR" sz="2600" dirty="0" smtClean="0"/>
              <a:t>detekciji </a:t>
            </a:r>
            <a:r>
              <a:rPr lang="hr-HR" sz="2600" dirty="0" smtClean="0"/>
              <a:t>glavnih prediktora </a:t>
            </a:r>
            <a:r>
              <a:rPr lang="hr-HR" sz="2600" dirty="0" smtClean="0"/>
              <a:t>zapošljavanja, Nisu dostupni kriteriji određivanja </a:t>
            </a:r>
            <a:r>
              <a:rPr lang="hr-HR" sz="2600" dirty="0" smtClean="0"/>
              <a:t>ISTIH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/>
              <a:t>n</a:t>
            </a:r>
            <a:r>
              <a:rPr lang="hr-HR" sz="2600" dirty="0" smtClean="0"/>
              <a:t>epostojanje </a:t>
            </a:r>
            <a:r>
              <a:rPr lang="hr-HR" sz="2600" dirty="0"/>
              <a:t>podrške i </a:t>
            </a:r>
            <a:r>
              <a:rPr lang="hr-HR" sz="2600" dirty="0" smtClean="0"/>
              <a:t>programa </a:t>
            </a:r>
            <a:r>
              <a:rPr lang="hr-HR" sz="2600" dirty="0"/>
              <a:t>tranzicije iz adolescencije u odraslu dob </a:t>
            </a:r>
          </a:p>
          <a:p>
            <a:pPr marL="0" indent="0">
              <a:buNone/>
            </a:pPr>
            <a:endParaRPr lang="hr-HR" sz="28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0A142B-77FE-4DA8-8654-0DEC08076EAC}"/>
              </a:ext>
            </a:extLst>
          </p:cNvPr>
          <p:cNvSpPr txBox="1">
            <a:spLocks/>
          </p:cNvSpPr>
          <p:nvPr/>
        </p:nvSpPr>
        <p:spPr>
          <a:xfrm>
            <a:off x="913774" y="618518"/>
            <a:ext cx="10364451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400" cap="none" dirty="0" smtClean="0"/>
              <a:t>Zaključak</a:t>
            </a:r>
            <a:endParaRPr lang="en-GB" sz="4400" cap="non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7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556814"/>
            <a:ext cx="10363826" cy="530118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600" dirty="0" smtClean="0"/>
              <a:t>Nema </a:t>
            </a:r>
            <a:r>
              <a:rPr lang="hr-HR" sz="2600" dirty="0"/>
              <a:t>sustavnog prikupljanja podataka o osobama s asd-om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/>
              <a:t>Neadekvatno rano dijagnosticiranje i (re)habilitacija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/>
              <a:t>Neadkevatno uključivanje u školski sustav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/>
              <a:t>Nemogućnost uključivanja u tržište rada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/>
              <a:t>Nedostatak sustavne skrbi i podrške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/>
              <a:t>Institucionalizacija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600" dirty="0"/>
          </a:p>
          <a:p>
            <a:pPr marL="0" indent="0">
              <a:buNone/>
            </a:pPr>
            <a:endParaRPr lang="hr-HR" sz="28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0A142B-77FE-4DA8-8654-0DEC08076EAC}"/>
              </a:ext>
            </a:extLst>
          </p:cNvPr>
          <p:cNvSpPr txBox="1">
            <a:spLocks/>
          </p:cNvSpPr>
          <p:nvPr/>
        </p:nvSpPr>
        <p:spPr>
          <a:xfrm>
            <a:off x="913774" y="618518"/>
            <a:ext cx="10364451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400" cap="none" dirty="0" smtClean="0"/>
              <a:t>A, Hrvatska?</a:t>
            </a:r>
            <a:endParaRPr lang="en-GB" sz="4400" cap="non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1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556814"/>
            <a:ext cx="10363826" cy="530118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600" dirty="0"/>
          </a:p>
          <a:p>
            <a:pPr marL="0" indent="0">
              <a:buNone/>
            </a:pPr>
            <a:endParaRPr lang="hr-HR" sz="2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F85F0E6F-F45F-466F-AE4D-199D1EF0A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673558"/>
              </p:ext>
            </p:extLst>
          </p:nvPr>
        </p:nvGraphicFramePr>
        <p:xfrm>
          <a:off x="885371" y="268062"/>
          <a:ext cx="10878457" cy="6378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8234">
                  <a:extLst>
                    <a:ext uri="{9D8B030D-6E8A-4147-A177-3AD203B41FA5}">
                      <a16:colId xmlns="" xmlns:a16="http://schemas.microsoft.com/office/drawing/2014/main" val="3779617563"/>
                    </a:ext>
                  </a:extLst>
                </a:gridCol>
                <a:gridCol w="8620223">
                  <a:extLst>
                    <a:ext uri="{9D8B030D-6E8A-4147-A177-3AD203B41FA5}">
                      <a16:colId xmlns="" xmlns:a16="http://schemas.microsoft.com/office/drawing/2014/main" val="990910724"/>
                    </a:ext>
                  </a:extLst>
                </a:gridCol>
              </a:tblGrid>
              <a:tr h="449506">
                <a:tc row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600" dirty="0" smtClean="0">
                          <a:effectLst/>
                        </a:rPr>
                        <a:t>ZA PONIJETI </a:t>
                      </a:r>
                      <a:r>
                        <a:rPr lang="hr-HR" sz="3600" dirty="0" smtClean="0">
                          <a:effectLst/>
                        </a:rPr>
                        <a:t>KUĆI </a:t>
                      </a:r>
                      <a:r>
                        <a:rPr lang="hr-HR" sz="3600" dirty="0" smtClean="0">
                          <a:effectLst/>
                        </a:rPr>
                        <a:t>ILI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ŠTO DALJE?</a:t>
                      </a:r>
                    </a:p>
                  </a:txBody>
                  <a:tcPr marL="42855" marR="42855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hr-HR" sz="2200" b="0" dirty="0">
                          <a:solidFill>
                            <a:schemeClr val="tx1"/>
                          </a:solidFill>
                          <a:effectLst/>
                        </a:rPr>
                        <a:t>Podizanje svijesti o ASD putem kampanje na državnoj razini</a:t>
                      </a:r>
                      <a:endParaRPr lang="en-GB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1068402"/>
                  </a:ext>
                </a:extLst>
              </a:tr>
              <a:tr h="4495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hr-HR" sz="2200" dirty="0">
                          <a:solidFill>
                            <a:schemeClr val="tx1"/>
                          </a:solidFill>
                          <a:effectLst/>
                        </a:rPr>
                        <a:t>Formiranje registra za autizam i prikupljanje točnih podataka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8250098"/>
                  </a:ext>
                </a:extLst>
              </a:tr>
              <a:tr h="7192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hr-HR" sz="2200" dirty="0">
                          <a:solidFill>
                            <a:schemeClr val="tx1"/>
                          </a:solidFill>
                          <a:effectLst/>
                        </a:rPr>
                        <a:t>Formiranje multidisciplinarnog tima i sustava ranog dijagnosticiranja i rane intervencije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4072922"/>
                  </a:ext>
                </a:extLst>
              </a:tr>
              <a:tr h="7192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hr-HR" sz="2200" dirty="0">
                          <a:solidFill>
                            <a:schemeClr val="tx1"/>
                          </a:solidFill>
                          <a:effectLst/>
                        </a:rPr>
                        <a:t>Formiranje modela za (re)habilitaciju (prijedlog: preuzimanje TEACCH modela)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5517177"/>
                  </a:ext>
                </a:extLst>
              </a:tr>
              <a:tr h="4495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hr-HR" sz="2200" dirty="0">
                          <a:solidFill>
                            <a:schemeClr val="tx1"/>
                          </a:solidFill>
                          <a:effectLst/>
                        </a:rPr>
                        <a:t>Rana selekcija i omogućavanje inkluzije u redovne vrtiće i škole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5443225"/>
                  </a:ext>
                </a:extLst>
              </a:tr>
              <a:tr h="7192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hr-HR" sz="2200" dirty="0">
                          <a:solidFill>
                            <a:schemeClr val="tx1"/>
                          </a:solidFill>
                          <a:effectLst/>
                        </a:rPr>
                        <a:t>Edukacija osoblja za adekvatno postupanje i prilagođavanje odgojno-obrazovnog materijala 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3711703"/>
                  </a:ext>
                </a:extLst>
              </a:tr>
              <a:tr h="1073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hr-HR" sz="2200" dirty="0">
                          <a:solidFill>
                            <a:schemeClr val="tx1"/>
                          </a:solidFill>
                          <a:effectLst/>
                        </a:rPr>
                        <a:t>Formiranje ustrojstvenih jedinica za pružanje podrške osobama s ASDom i osposobljavanje terapeuta i pomoćnika u nastavi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4235671"/>
                  </a:ext>
                </a:extLst>
              </a:tr>
              <a:tr h="7192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hr-HR" sz="2200" dirty="0">
                          <a:solidFill>
                            <a:schemeClr val="tx1"/>
                          </a:solidFill>
                          <a:effectLst/>
                        </a:rPr>
                        <a:t>Edukacija specijalista medicine rada i psihologa rada o ASDu i testovima kojima se može procijeniti radna sposobnost 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0694285"/>
                  </a:ext>
                </a:extLst>
              </a:tr>
              <a:tr h="3596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hr-HR" sz="2200" dirty="0">
                          <a:solidFill>
                            <a:schemeClr val="tx1"/>
                          </a:solidFill>
                          <a:effectLst/>
                        </a:rPr>
                        <a:t>Formiranje mobilnih timova za podršku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3792511"/>
                  </a:ext>
                </a:extLst>
              </a:tr>
              <a:tr h="7192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hr-HR" sz="2200" dirty="0">
                          <a:solidFill>
                            <a:schemeClr val="tx1"/>
                          </a:solidFill>
                          <a:effectLst/>
                        </a:rPr>
                        <a:t>Provođenje detaljnih i sustavnih istraživanja na temu procjene individualnih sposobnosti i želja za rad osoba s ASDom</a:t>
                      </a:r>
                      <a:endParaRPr lang="en-GB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5" marR="42855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8490847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789044"/>
            <a:ext cx="10363826" cy="4450438"/>
          </a:xfrm>
        </p:spPr>
        <p:txBody>
          <a:bodyPr>
            <a:normAutofit/>
          </a:bodyPr>
          <a:lstStyle/>
          <a:p>
            <a:endParaRPr lang="hr-HR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	epilepsija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	depresija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	anksioznost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	poremećaj pažnje i hiperaktivnosti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	poremećaj protivljenja i prkosa</a:t>
            </a:r>
          </a:p>
          <a:p>
            <a:pPr marL="0" indent="0">
              <a:buNone/>
            </a:pPr>
            <a:r>
              <a:rPr lang="hr-HR" dirty="0"/>
              <a:t>	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D342916-F991-4C12-994F-76D95BC8BC16}"/>
              </a:ext>
            </a:extLst>
          </p:cNvPr>
          <p:cNvSpPr txBox="1">
            <a:spLocks/>
          </p:cNvSpPr>
          <p:nvPr/>
        </p:nvSpPr>
        <p:spPr>
          <a:xfrm>
            <a:off x="913775" y="618518"/>
            <a:ext cx="10364451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400" cap="none" dirty="0" err="1" smtClean="0"/>
              <a:t>Komorbiditeti</a:t>
            </a:r>
            <a:endParaRPr lang="en-GB" sz="4400" cap="non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6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556814"/>
            <a:ext cx="10363826" cy="530118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hr-HR" sz="2600" dirty="0"/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2F87A1E-C417-450B-9CD1-EDEC9D7D9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260" y="347761"/>
            <a:ext cx="4500563" cy="4500563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2554518" y="5174449"/>
            <a:ext cx="656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HVALA NA PAŽNJI</a:t>
            </a:r>
            <a:endParaRPr lang="hr-HR" sz="3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6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789044"/>
            <a:ext cx="10363826" cy="4450438"/>
          </a:xfrm>
        </p:spPr>
        <p:txBody>
          <a:bodyPr>
            <a:normAutofit fontScale="92500" lnSpcReduction="10000"/>
          </a:bodyPr>
          <a:lstStyle/>
          <a:p>
            <a:endParaRPr lang="hr-HR" dirty="0"/>
          </a:p>
          <a:p>
            <a:r>
              <a:rPr lang="hr-HR" dirty="0"/>
              <a:t>Nađene su morfološke i anatomske te biokemijske promjene koje se češće pojavljuju u osoba s </a:t>
            </a:r>
            <a:r>
              <a:rPr lang="hr-HR" dirty="0" smtClean="0"/>
              <a:t>ASD-om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	</a:t>
            </a:r>
          </a:p>
          <a:p>
            <a:r>
              <a:rPr lang="hr-HR" dirty="0"/>
              <a:t>Fenotipske karakteristike: prominentno čelo, gotsko nepce, asimetrija lica, otvorena usta, nisko položene uši, hiperfleksibilni zglobovi, hipopigmentacijske pjege</a:t>
            </a:r>
          </a:p>
          <a:p>
            <a:endParaRPr lang="hr-HR" dirty="0"/>
          </a:p>
          <a:p>
            <a:r>
              <a:rPr lang="hr-HR" dirty="0"/>
              <a:t>Gastrointestinalne smetnje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854B6B72-88D5-4885-B3C8-3098ECBC8BA7}"/>
              </a:ext>
            </a:extLst>
          </p:cNvPr>
          <p:cNvSpPr txBox="1">
            <a:spLocks/>
          </p:cNvSpPr>
          <p:nvPr/>
        </p:nvSpPr>
        <p:spPr>
          <a:xfrm>
            <a:off x="913775" y="618518"/>
            <a:ext cx="10364451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400" cap="none" dirty="0" smtClean="0"/>
              <a:t>Ostalo</a:t>
            </a:r>
            <a:endParaRPr lang="en-GB" sz="4400" cap="non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1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789044"/>
            <a:ext cx="10363826" cy="46117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/>
              <a:t>Prema međunar0dnoj klasifikaciji bolesti </a:t>
            </a:r>
            <a:r>
              <a:rPr lang="hr-HR" u="sng" dirty="0"/>
              <a:t>pervazivni razvojni poremećaji </a:t>
            </a:r>
            <a:r>
              <a:rPr lang="hr-HR" dirty="0"/>
              <a:t>(f84):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b="1" dirty="0"/>
              <a:t>dječji autizam (F84.0)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b="1" dirty="0"/>
              <a:t>atipični autizam (F84.1)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Rettov sindrom (F84.2)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drugi dezintegrativni poremećaji u djetinjstvu (F84.3)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poremećaj hiperaktivnosti povezan s mentalnom retardacijom i stereotipnim pokretima (F84.4)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b="1" dirty="0"/>
              <a:t>Aspergerov sindrom (F84.5)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b="1" dirty="0"/>
              <a:t>drugi pervazivni razvojni poremećaj (F84.8)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b="1" dirty="0"/>
              <a:t>pervazivni razvojni poremećaj, nespecificiran (F84.9)</a:t>
            </a:r>
            <a:endParaRPr lang="en-GB" b="1" dirty="0"/>
          </a:p>
          <a:p>
            <a:endParaRPr lang="hr-HR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3C30021-46CD-444B-B198-A909EE23A11C}"/>
              </a:ext>
            </a:extLst>
          </p:cNvPr>
          <p:cNvSpPr txBox="1">
            <a:spLocks/>
          </p:cNvSpPr>
          <p:nvPr/>
        </p:nvSpPr>
        <p:spPr>
          <a:xfrm>
            <a:off x="913775" y="618518"/>
            <a:ext cx="10364451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400" cap="none" dirty="0" smtClean="0"/>
              <a:t>MKB šifre i postavljanje dg.</a:t>
            </a:r>
            <a:endParaRPr lang="en-GB" sz="4400" cap="non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5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789044"/>
            <a:ext cx="10363826" cy="46117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3900" dirty="0" err="1"/>
              <a:t>V</a:t>
            </a:r>
            <a:r>
              <a:rPr lang="hr-HR" sz="3900" dirty="0" err="1" smtClean="0"/>
              <a:t>isokofunkcionirajući</a:t>
            </a:r>
            <a:r>
              <a:rPr lang="hr-HR" sz="3900" dirty="0" smtClean="0"/>
              <a:t> </a:t>
            </a:r>
            <a:r>
              <a:rPr lang="hr-HR" sz="3900" dirty="0"/>
              <a:t>i niskofunkcionirajući autizam</a:t>
            </a:r>
            <a:r>
              <a:rPr lang="hr-HR" sz="3900" dirty="0" smtClean="0"/>
              <a:t>:</a:t>
            </a:r>
            <a:endParaRPr lang="hr-HR" dirty="0"/>
          </a:p>
          <a:p>
            <a:r>
              <a:rPr lang="hr-HR" dirty="0"/>
              <a:t>n</a:t>
            </a:r>
            <a:r>
              <a:rPr lang="hr-HR" dirty="0" smtClean="0"/>
              <a:t>isu </a:t>
            </a:r>
            <a:r>
              <a:rPr lang="hr-HR" dirty="0"/>
              <a:t>klinički </a:t>
            </a:r>
            <a:r>
              <a:rPr lang="hr-HR" dirty="0" smtClean="0"/>
              <a:t>termini </a:t>
            </a:r>
            <a:r>
              <a:rPr lang="hr-HR" dirty="0"/>
              <a:t>nego dogovoreni među stručnjacima</a:t>
            </a:r>
          </a:p>
          <a:p>
            <a:r>
              <a:rPr lang="hr-HR" dirty="0"/>
              <a:t>prvenstveno se odnose na opću funkcionalnost</a:t>
            </a:r>
          </a:p>
          <a:p>
            <a:r>
              <a:rPr lang="hr-HR" dirty="0"/>
              <a:t>definiraju se preko 4 dimenzije: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</a:t>
            </a:r>
            <a:r>
              <a:rPr lang="hr-HR" dirty="0" smtClean="0"/>
              <a:t> </a:t>
            </a:r>
            <a:r>
              <a:rPr lang="hr-HR" dirty="0" smtClean="0"/>
              <a:t>- </a:t>
            </a:r>
            <a:r>
              <a:rPr lang="hr-HR" dirty="0" smtClean="0"/>
              <a:t>inteligencija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			- govor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	- sposobnost </a:t>
            </a:r>
            <a:r>
              <a:rPr lang="hr-HR" dirty="0"/>
              <a:t>prilagodbe </a:t>
            </a:r>
          </a:p>
          <a:p>
            <a:pPr marL="0" indent="0">
              <a:buNone/>
            </a:pPr>
            <a:r>
              <a:rPr lang="hr-HR" dirty="0" smtClean="0"/>
              <a:t>			- socijalna zrelost</a:t>
            </a:r>
            <a:endParaRPr lang="en-GB" dirty="0"/>
          </a:p>
          <a:p>
            <a:endParaRPr lang="hr-HR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F4AEB12-8661-4E47-B0A1-2174B5FEAF88}"/>
              </a:ext>
            </a:extLst>
          </p:cNvPr>
          <p:cNvSpPr txBox="1">
            <a:spLocks/>
          </p:cNvSpPr>
          <p:nvPr/>
        </p:nvSpPr>
        <p:spPr>
          <a:xfrm>
            <a:off x="913774" y="618518"/>
            <a:ext cx="10364451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400" cap="none" dirty="0" smtClean="0"/>
              <a:t>Razlike</a:t>
            </a:r>
            <a:endParaRPr lang="en-GB" sz="4400" cap="non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5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789044"/>
            <a:ext cx="10363826" cy="4611756"/>
          </a:xfrm>
        </p:spPr>
        <p:txBody>
          <a:bodyPr>
            <a:normAutofit/>
          </a:bodyPr>
          <a:lstStyle/>
          <a:p>
            <a:r>
              <a:rPr lang="hr-HR" dirty="0"/>
              <a:t>s</a:t>
            </a:r>
            <a:r>
              <a:rPr lang="hr-HR" dirty="0" smtClean="0"/>
              <a:t>vjetska </a:t>
            </a:r>
            <a:r>
              <a:rPr lang="hr-HR" dirty="0" err="1" smtClean="0"/>
              <a:t>prevalencija</a:t>
            </a:r>
            <a:r>
              <a:rPr lang="hr-HR" dirty="0" smtClean="0"/>
              <a:t> </a:t>
            </a:r>
            <a:r>
              <a:rPr lang="hr-HR" dirty="0"/>
              <a:t>autizma je 1% </a:t>
            </a:r>
            <a:r>
              <a:rPr lang="hr-HR" dirty="0" smtClean="0"/>
              <a:t>populacije</a:t>
            </a:r>
          </a:p>
          <a:p>
            <a:r>
              <a:rPr lang="hr-HR" dirty="0" smtClean="0"/>
              <a:t>SAD  jedno </a:t>
            </a:r>
            <a:r>
              <a:rPr lang="hr-HR" dirty="0"/>
              <a:t>od 160 djece (1/48 za dječake, 1/189 za djevojčice)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U Hrvatskoj  oko 0.5% populacije ima dg. F84 (?)</a:t>
            </a:r>
            <a:endParaRPr lang="hr-HR" dirty="0"/>
          </a:p>
          <a:p>
            <a:endParaRPr lang="hr-HR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0A142B-77FE-4DA8-8654-0DEC08076EAC}"/>
              </a:ext>
            </a:extLst>
          </p:cNvPr>
          <p:cNvSpPr txBox="1">
            <a:spLocks/>
          </p:cNvSpPr>
          <p:nvPr/>
        </p:nvSpPr>
        <p:spPr>
          <a:xfrm>
            <a:off x="913774" y="618518"/>
            <a:ext cx="10364451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400" cap="none" dirty="0" smtClean="0"/>
              <a:t>Svijet i Hrvatska</a:t>
            </a:r>
            <a:endParaRPr lang="en-GB" sz="4400" cap="none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50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="" xmlns:a16="http://schemas.microsoft.com/office/drawing/2014/main" id="{AF0A1C7D-E021-4481-9D5C-A127E693F3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846966"/>
              </p:ext>
            </p:extLst>
          </p:nvPr>
        </p:nvGraphicFramePr>
        <p:xfrm>
          <a:off x="72571" y="66670"/>
          <a:ext cx="12046858" cy="6779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9143">
                  <a:extLst>
                    <a:ext uri="{9D8B030D-6E8A-4147-A177-3AD203B41FA5}">
                      <a16:colId xmlns="" xmlns:a16="http://schemas.microsoft.com/office/drawing/2014/main" val="1260043864"/>
                    </a:ext>
                  </a:extLst>
                </a:gridCol>
                <a:gridCol w="1088572">
                  <a:extLst>
                    <a:ext uri="{9D8B030D-6E8A-4147-A177-3AD203B41FA5}">
                      <a16:colId xmlns="" xmlns:a16="http://schemas.microsoft.com/office/drawing/2014/main" val="3621210414"/>
                    </a:ext>
                  </a:extLst>
                </a:gridCol>
                <a:gridCol w="1088571">
                  <a:extLst>
                    <a:ext uri="{9D8B030D-6E8A-4147-A177-3AD203B41FA5}">
                      <a16:colId xmlns="" xmlns:a16="http://schemas.microsoft.com/office/drawing/2014/main" val="642914173"/>
                    </a:ext>
                  </a:extLst>
                </a:gridCol>
                <a:gridCol w="1088572">
                  <a:extLst>
                    <a:ext uri="{9D8B030D-6E8A-4147-A177-3AD203B41FA5}">
                      <a16:colId xmlns="" xmlns:a16="http://schemas.microsoft.com/office/drawing/2014/main" val="2717417188"/>
                    </a:ext>
                  </a:extLst>
                </a:gridCol>
                <a:gridCol w="1161143">
                  <a:extLst>
                    <a:ext uri="{9D8B030D-6E8A-4147-A177-3AD203B41FA5}">
                      <a16:colId xmlns="" xmlns:a16="http://schemas.microsoft.com/office/drawing/2014/main" val="3342983498"/>
                    </a:ext>
                  </a:extLst>
                </a:gridCol>
                <a:gridCol w="943428">
                  <a:extLst>
                    <a:ext uri="{9D8B030D-6E8A-4147-A177-3AD203B41FA5}">
                      <a16:colId xmlns="" xmlns:a16="http://schemas.microsoft.com/office/drawing/2014/main" val="3772519233"/>
                    </a:ext>
                  </a:extLst>
                </a:gridCol>
                <a:gridCol w="1045029">
                  <a:extLst>
                    <a:ext uri="{9D8B030D-6E8A-4147-A177-3AD203B41FA5}">
                      <a16:colId xmlns="" xmlns:a16="http://schemas.microsoft.com/office/drawing/2014/main" val="3168597248"/>
                    </a:ext>
                  </a:extLst>
                </a:gridCol>
                <a:gridCol w="1422400">
                  <a:extLst>
                    <a:ext uri="{9D8B030D-6E8A-4147-A177-3AD203B41FA5}">
                      <a16:colId xmlns="" xmlns:a16="http://schemas.microsoft.com/office/drawing/2014/main" val="2874618968"/>
                    </a:ext>
                  </a:extLst>
                </a:gridCol>
              </a:tblGrid>
              <a:tr h="13884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ŽUPANIJA PREBIVALIŠTA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DOBNE SKUPINE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UKUPNO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ctr"/>
                </a:tc>
                <a:extLst>
                  <a:ext uri="{0D108BD9-81ED-4DB2-BD59-A6C34878D82A}">
                    <a16:rowId xmlns="" xmlns:a16="http://schemas.microsoft.com/office/drawing/2014/main" val="1071482085"/>
                  </a:ext>
                </a:extLst>
              </a:tr>
              <a:tr h="13884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 – 19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20 - 64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65+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5265997"/>
                  </a:ext>
                </a:extLst>
              </a:tr>
              <a:tr h="1457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MUŠKI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ŽENSKI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MUŠKI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ŽENSKI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MUŠKI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ŽENSKI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2224746"/>
                  </a:ext>
                </a:extLst>
              </a:tr>
              <a:tr h="261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Bjelovarsko-bilogorska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extLst>
                  <a:ext uri="{0D108BD9-81ED-4DB2-BD59-A6C34878D82A}">
                    <a16:rowId xmlns="" xmlns:a16="http://schemas.microsoft.com/office/drawing/2014/main" val="1452971323"/>
                  </a:ext>
                </a:extLst>
              </a:tr>
              <a:tr h="261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Brodsko-posavska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61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119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extLst>
                  <a:ext uri="{0D108BD9-81ED-4DB2-BD59-A6C34878D82A}">
                    <a16:rowId xmlns="" xmlns:a16="http://schemas.microsoft.com/office/drawing/2014/main" val="2504825469"/>
                  </a:ext>
                </a:extLst>
              </a:tr>
              <a:tr h="261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Dubrovačko-neretvanska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40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62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extLst>
                  <a:ext uri="{0D108BD9-81ED-4DB2-BD59-A6C34878D82A}">
                    <a16:rowId xmlns="" xmlns:a16="http://schemas.microsoft.com/office/drawing/2014/main" val="1591818161"/>
                  </a:ext>
                </a:extLst>
              </a:tr>
              <a:tr h="13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Grad Zagreb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248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69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113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50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481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extLst>
                  <a:ext uri="{0D108BD9-81ED-4DB2-BD59-A6C34878D82A}">
                    <a16:rowId xmlns="" xmlns:a16="http://schemas.microsoft.com/office/drawing/2014/main" val="942000252"/>
                  </a:ext>
                </a:extLst>
              </a:tr>
              <a:tr h="13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Istarska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63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106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extLst>
                  <a:ext uri="{0D108BD9-81ED-4DB2-BD59-A6C34878D82A}">
                    <a16:rowId xmlns="" xmlns:a16="http://schemas.microsoft.com/office/drawing/2014/main" val="2024239108"/>
                  </a:ext>
                </a:extLst>
              </a:tr>
              <a:tr h="13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Karlovačka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extLst>
                  <a:ext uri="{0D108BD9-81ED-4DB2-BD59-A6C34878D82A}">
                    <a16:rowId xmlns="" xmlns:a16="http://schemas.microsoft.com/office/drawing/2014/main" val="447406679"/>
                  </a:ext>
                </a:extLst>
              </a:tr>
              <a:tr h="261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Koprivničko-križevačka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extLst>
                  <a:ext uri="{0D108BD9-81ED-4DB2-BD59-A6C34878D82A}">
                    <a16:rowId xmlns="" xmlns:a16="http://schemas.microsoft.com/office/drawing/2014/main" val="2011682577"/>
                  </a:ext>
                </a:extLst>
              </a:tr>
              <a:tr h="261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Krapinsko-zagorska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44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extLst>
                  <a:ext uri="{0D108BD9-81ED-4DB2-BD59-A6C34878D82A}">
                    <a16:rowId xmlns="" xmlns:a16="http://schemas.microsoft.com/office/drawing/2014/main" val="2693010157"/>
                  </a:ext>
                </a:extLst>
              </a:tr>
              <a:tr h="13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Ličko-senjska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extLst>
                  <a:ext uri="{0D108BD9-81ED-4DB2-BD59-A6C34878D82A}">
                    <a16:rowId xmlns="" xmlns:a16="http://schemas.microsoft.com/office/drawing/2014/main" val="2928139686"/>
                  </a:ext>
                </a:extLst>
              </a:tr>
              <a:tr h="13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Međimurska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43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extLst>
                  <a:ext uri="{0D108BD9-81ED-4DB2-BD59-A6C34878D82A}">
                    <a16:rowId xmlns="" xmlns:a16="http://schemas.microsoft.com/office/drawing/2014/main" val="171079797"/>
                  </a:ext>
                </a:extLst>
              </a:tr>
              <a:tr h="261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Osječko-baranjska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71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135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extLst>
                  <a:ext uri="{0D108BD9-81ED-4DB2-BD59-A6C34878D82A}">
                    <a16:rowId xmlns="" xmlns:a16="http://schemas.microsoft.com/office/drawing/2014/main" val="1904323462"/>
                  </a:ext>
                </a:extLst>
              </a:tr>
              <a:tr h="261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Požeško-slavonska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extLst>
                  <a:ext uri="{0D108BD9-81ED-4DB2-BD59-A6C34878D82A}">
                    <a16:rowId xmlns="" xmlns:a16="http://schemas.microsoft.com/office/drawing/2014/main" val="3892634791"/>
                  </a:ext>
                </a:extLst>
              </a:tr>
              <a:tr h="261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Primorsko-goranska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119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182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extLst>
                  <a:ext uri="{0D108BD9-81ED-4DB2-BD59-A6C34878D82A}">
                    <a16:rowId xmlns="" xmlns:a16="http://schemas.microsoft.com/office/drawing/2014/main" val="2086105478"/>
                  </a:ext>
                </a:extLst>
              </a:tr>
              <a:tr h="261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Sisačko-moslavačka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52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extLst>
                  <a:ext uri="{0D108BD9-81ED-4DB2-BD59-A6C34878D82A}">
                    <a16:rowId xmlns="" xmlns:a16="http://schemas.microsoft.com/office/drawing/2014/main" val="3093605295"/>
                  </a:ext>
                </a:extLst>
              </a:tr>
              <a:tr h="261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Splitsko-dalmatinska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104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56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extLst>
                  <a:ext uri="{0D108BD9-81ED-4DB2-BD59-A6C34878D82A}">
                    <a16:rowId xmlns="" xmlns:a16="http://schemas.microsoft.com/office/drawing/2014/main" val="668611650"/>
                  </a:ext>
                </a:extLst>
              </a:tr>
              <a:tr h="261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Šibensko-kninska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53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extLst>
                  <a:ext uri="{0D108BD9-81ED-4DB2-BD59-A6C34878D82A}">
                    <a16:rowId xmlns="" xmlns:a16="http://schemas.microsoft.com/office/drawing/2014/main" val="433262069"/>
                  </a:ext>
                </a:extLst>
              </a:tr>
              <a:tr h="13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Varaždinska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57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extLst>
                  <a:ext uri="{0D108BD9-81ED-4DB2-BD59-A6C34878D82A}">
                    <a16:rowId xmlns="" xmlns:a16="http://schemas.microsoft.com/office/drawing/2014/main" val="2107662399"/>
                  </a:ext>
                </a:extLst>
              </a:tr>
              <a:tr h="261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Virovitičko-podravska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extLst>
                  <a:ext uri="{0D108BD9-81ED-4DB2-BD59-A6C34878D82A}">
                    <a16:rowId xmlns="" xmlns:a16="http://schemas.microsoft.com/office/drawing/2014/main" val="1044647806"/>
                  </a:ext>
                </a:extLst>
              </a:tr>
              <a:tr h="261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Vukovarsko-srijemska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48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76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extLst>
                  <a:ext uri="{0D108BD9-81ED-4DB2-BD59-A6C34878D82A}">
                    <a16:rowId xmlns="" xmlns:a16="http://schemas.microsoft.com/office/drawing/2014/main" val="2082579905"/>
                  </a:ext>
                </a:extLst>
              </a:tr>
              <a:tr h="13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Zadarska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59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extLst>
                  <a:ext uri="{0D108BD9-81ED-4DB2-BD59-A6C34878D82A}">
                    <a16:rowId xmlns="" xmlns:a16="http://schemas.microsoft.com/office/drawing/2014/main" val="2757591359"/>
                  </a:ext>
                </a:extLst>
              </a:tr>
              <a:tr h="138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Zagrebačka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61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108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extLst>
                  <a:ext uri="{0D108BD9-81ED-4DB2-BD59-A6C34878D82A}">
                    <a16:rowId xmlns="" xmlns:a16="http://schemas.microsoft.com/office/drawing/2014/main" val="3740971781"/>
                  </a:ext>
                </a:extLst>
              </a:tr>
              <a:tr h="145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Nespecificirano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extLst>
                  <a:ext uri="{0D108BD9-81ED-4DB2-BD59-A6C34878D82A}">
                    <a16:rowId xmlns="" xmlns:a16="http://schemas.microsoft.com/office/drawing/2014/main" val="2180475848"/>
                  </a:ext>
                </a:extLst>
              </a:tr>
              <a:tr h="145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SVEUKUPNO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1059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262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435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178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1937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6" marR="32756" marT="0" marB="0" anchor="b"/>
                </a:tc>
                <a:extLst>
                  <a:ext uri="{0D108BD9-81ED-4DB2-BD59-A6C34878D82A}">
                    <a16:rowId xmlns="" xmlns:a16="http://schemas.microsoft.com/office/drawing/2014/main" val="3146352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5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4481AD-FB43-4771-89D1-11AA2E9B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789044"/>
            <a:ext cx="10363826" cy="46117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2400" dirty="0"/>
              <a:t>O</a:t>
            </a:r>
            <a:r>
              <a:rPr lang="hr-HR" sz="2400" dirty="0" smtClean="0"/>
              <a:t>sobe </a:t>
            </a:r>
            <a:r>
              <a:rPr lang="hr-HR" sz="2400" dirty="0"/>
              <a:t>s ASD imaju atipične kognitivne </a:t>
            </a:r>
            <a:r>
              <a:rPr lang="hr-HR" sz="2400" dirty="0" smtClean="0"/>
              <a:t>profile:</a:t>
            </a:r>
            <a:endParaRPr lang="hr-HR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oštećena socijalna spoznaja i percepcija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poremećaj izvršnih funkcija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atipična perceptivna obrada i obrada podataka</a:t>
            </a:r>
          </a:p>
          <a:p>
            <a:endParaRPr lang="hr-HR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0A142B-77FE-4DA8-8654-0DEC08076EAC}"/>
              </a:ext>
            </a:extLst>
          </p:cNvPr>
          <p:cNvSpPr txBox="1">
            <a:spLocks/>
          </p:cNvSpPr>
          <p:nvPr/>
        </p:nvSpPr>
        <p:spPr>
          <a:xfrm>
            <a:off x="913774" y="618518"/>
            <a:ext cx="10364451" cy="778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400" cap="none" dirty="0" smtClean="0"/>
              <a:t>Kognitivni profili</a:t>
            </a:r>
            <a:endParaRPr lang="en-GB" sz="4400" cap="non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3688"/>
            <a:ext cx="4191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343" y="2019299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14" y="4367213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1359</Words>
  <Application>Microsoft Office PowerPoint</Application>
  <PresentationFormat>Prilagođeno</PresentationFormat>
  <Paragraphs>409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1" baseType="lpstr">
      <vt:lpstr>Tema sustava Office</vt:lpstr>
      <vt:lpstr>Zapošljivost osoba s poremećajem iz spektra autizma  s osvrtom na Republiku Hrvatsku</vt:lpstr>
      <vt:lpstr>Osnove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Zapošljivost osoba s poremećajem iz spektra autizma  s osvrtom na Republiku Hrvatsku</dc:title>
  <dc:creator>Tamara Radošević</dc:creator>
  <cp:lastModifiedBy>Tamara Radošević</cp:lastModifiedBy>
  <cp:revision>42</cp:revision>
  <dcterms:created xsi:type="dcterms:W3CDTF">2018-05-05T15:04:56Z</dcterms:created>
  <dcterms:modified xsi:type="dcterms:W3CDTF">2018-06-20T07:12:48Z</dcterms:modified>
</cp:coreProperties>
</file>